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350" r:id="rId5"/>
    <p:sldId id="365" r:id="rId6"/>
    <p:sldId id="361" r:id="rId7"/>
    <p:sldId id="355" r:id="rId8"/>
    <p:sldId id="364" r:id="rId9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>
        <p:scale>
          <a:sx n="70" d="100"/>
          <a:sy n="70" d="100"/>
        </p:scale>
        <p:origin x="5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E6D13E5-4CEC-3A4A-8E5D-AFCEE7512EEC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5EC85A-1715-4E3C-9C76-574187326578}" type="datetime1">
              <a:rPr lang="de-DE" noProof="0" smtClean="0"/>
              <a:t>20.11.2023</a:t>
            </a:fld>
            <a:endParaRPr lang="de-DE" noProof="0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9C7E07-3C67-C64C-8DA0-0404F6303970}" type="slidenum">
              <a:rPr lang="de-DE" noProof="0" smtClean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991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502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285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0384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DEF3328-825B-3946-8472-DB93D6A32867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32" name="Titel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7" name="Inhaltsplatzhalt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Inhaltsplatzhalter 3">
            <a:extLst>
              <a:ext uri="{FF2B5EF4-FFF2-40B4-BE49-F238E27FC236}">
                <a16:creationId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914D182-A7DD-4F7B-B207-262854316E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DF906D89-C7A0-4006-838C-E006FA6B5FAA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B29252-5D0B-4B9D-9FBD-8EC0929FE0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B4FEF6-E217-4110-BBF5-C4B77ADC8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868B08E5-2F7C-7749-8BDF-386EAF974BB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ihandform 37">
              <a:extLst>
                <a:ext uri="{FF2B5EF4-FFF2-40B4-BE49-F238E27FC236}">
                  <a16:creationId xmlns:a16="http://schemas.microsoft.com/office/drawing/2014/main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9" name="Freihandform 38">
              <a:extLst>
                <a:ext uri="{FF2B5EF4-FFF2-40B4-BE49-F238E27FC236}">
                  <a16:creationId xmlns:a16="http://schemas.microsoft.com/office/drawing/2014/main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40" name="Freihandform 39">
              <a:extLst>
                <a:ext uri="{FF2B5EF4-FFF2-40B4-BE49-F238E27FC236}">
                  <a16:creationId xmlns:a16="http://schemas.microsoft.com/office/drawing/2014/main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32" name="Titel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7" name="Inhaltsplatzhalt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0FA07F3-F8E4-4505-85EC-22734AC687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8B06C608-88DB-4A46-92B6-773F3485F724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165D22-FEF5-4F30-8822-5D2378806A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40F86B-3DA3-4708-AAF5-387BA115C4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sammenfassung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48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47A1EE0-4011-3749-B01C-FC489EEDF880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7" name="Freihandform 16">
              <a:extLst>
                <a:ext uri="{FF2B5EF4-FFF2-40B4-BE49-F238E27FC236}">
                  <a16:creationId xmlns:a16="http://schemas.microsoft.com/office/drawing/2014/main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C45E38A-5516-4C3E-88FC-0DCBD876054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/>
          <a:p>
            <a:pPr rtl="0"/>
            <a:fld id="{6F89BB42-55A7-4CEE-9C9D-0DB51D9FAA93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225273-038D-4F51-A093-83D80104F21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F24E14-E0E0-44FA-A4AA-FA63A85873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!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29">
            <a:extLst>
              <a:ext uri="{FF2B5EF4-FFF2-40B4-BE49-F238E27FC236}">
                <a16:creationId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7" name="Untertitel 2">
            <a:extLst>
              <a:ext uri="{FF2B5EF4-FFF2-40B4-BE49-F238E27FC236}">
                <a16:creationId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48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FFEF81ED-50DF-3946-87D9-407C13C3CE9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ihandform 30">
              <a:extLst>
                <a:ext uri="{FF2B5EF4-FFF2-40B4-BE49-F238E27FC236}">
                  <a16:creationId xmlns:a16="http://schemas.microsoft.com/office/drawing/2014/main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2" name="Freihandform 31">
              <a:extLst>
                <a:ext uri="{FF2B5EF4-FFF2-40B4-BE49-F238E27FC236}">
                  <a16:creationId xmlns:a16="http://schemas.microsoft.com/office/drawing/2014/main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3" name="Freihandform 32">
              <a:extLst>
                <a:ext uri="{FF2B5EF4-FFF2-40B4-BE49-F238E27FC236}">
                  <a16:creationId xmlns:a16="http://schemas.microsoft.com/office/drawing/2014/main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06C6F65-35CD-D64B-992A-0C1C1E00384D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Form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9" name="Freihand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12" name="Titel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platzhalter 29">
            <a:extLst>
              <a:ext uri="{FF2B5EF4-FFF2-40B4-BE49-F238E27FC236}">
                <a16:creationId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5" name="Textplatzhalter 29">
            <a:extLst>
              <a:ext uri="{FF2B5EF4-FFF2-40B4-BE49-F238E27FC236}">
                <a16:creationId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platzhalter 29">
            <a:extLst>
              <a:ext uri="{FF2B5EF4-FFF2-40B4-BE49-F238E27FC236}">
                <a16:creationId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platzhalter 29">
            <a:extLst>
              <a:ext uri="{FF2B5EF4-FFF2-40B4-BE49-F238E27FC236}">
                <a16:creationId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platzhalter 29">
            <a:extLst>
              <a:ext uri="{FF2B5EF4-FFF2-40B4-BE49-F238E27FC236}">
                <a16:creationId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platzhalter 29">
            <a:extLst>
              <a:ext uri="{FF2B5EF4-FFF2-40B4-BE49-F238E27FC236}">
                <a16:creationId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platzhalter 29">
            <a:extLst>
              <a:ext uri="{FF2B5EF4-FFF2-40B4-BE49-F238E27FC236}">
                <a16:creationId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Textplatzhalter 29">
            <a:extLst>
              <a:ext uri="{FF2B5EF4-FFF2-40B4-BE49-F238E27FC236}">
                <a16:creationId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2655503-4608-4F79-A5D4-B2F67958F2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/>
          <a:p>
            <a:pPr rtl="0"/>
            <a:fld id="{AF0C4B39-9022-40F5-9906-5921835F5CC2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AFA395-FE4C-4A99-A74E-57757D8473E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A6A117-A0E8-43E1-9120-CE3B8B97667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füh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82066DD-D313-D148-89C7-338EB873A73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A64E0B3-57C5-4DAF-8531-F39610E77C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F7ADF8DC-47C1-49F6-AD8A-5D9C8B942CAB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E0EC46-C626-4D58-AB64-0B3B850D1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25D00C-8F5C-4528-87FA-F9431D967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">
            <a:extLst>
              <a:ext uri="{FF2B5EF4-FFF2-40B4-BE49-F238E27FC236}">
                <a16:creationId xmlns:a16="http://schemas.microsoft.com/office/drawing/2014/main" id="{50E2385F-F6FA-D345-AF77-A9EE8E4931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4CB38BE-0FF2-694C-AA3C-D73DBF7C332C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4" name="Freihandform 23">
              <a:extLst>
                <a:ext uri="{FF2B5EF4-FFF2-40B4-BE49-F238E27FC236}">
                  <a16:creationId xmlns:a16="http://schemas.microsoft.com/office/drawing/2014/main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mplatzhalter 5">
            <a:extLst>
              <a:ext uri="{FF2B5EF4-FFF2-40B4-BE49-F238E27FC236}">
                <a16:creationId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 dirty="0"/>
              <a:t>Click icon to add chart</a:t>
            </a:r>
            <a:endParaRPr lang="de-DE" noProof="0"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Zum Bearbeiten klicken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71012B1-809A-45CE-9FED-46D08DC8C4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347BF340-3694-4BEF-8041-DEBC2F2F8165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B6FA27-6601-4107-A3C9-808CB4430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19432A-F8B5-4A96-AEE6-2E159658D5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Zum Bearbeiten klicken </a:t>
            </a:r>
          </a:p>
        </p:txBody>
      </p:sp>
      <p:sp>
        <p:nvSpPr>
          <p:cNvPr id="9" name="Tabellenplatzhalt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 rtlCol="0"/>
          <a:lstStyle/>
          <a:p>
            <a:pPr rtl="0"/>
            <a:r>
              <a:rPr lang="en-GB" noProof="0" dirty="0"/>
              <a:t>Click icon to add table</a:t>
            </a:r>
            <a:endParaRPr lang="de-DE" noProof="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2411D2-78FE-46C1-9EA9-C6A882903B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4F44F1FB-9E1C-4825-B70F-BB762195B2A1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04DAF8F-82DB-4DBE-9041-71217A4516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2F761B-6706-439D-9C75-43E751AB19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02327D-DBD4-7A4E-ABF2-A946A559A8AD}"/>
              </a:ext>
            </a:extLst>
          </p:cNvPr>
          <p:cNvSpPr txBox="1"/>
          <p:nvPr userDrawn="1"/>
        </p:nvSpPr>
        <p:spPr>
          <a:xfrm>
            <a:off x="699948" y="-852137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de-DE" sz="20000" b="1" noProof="0" dirty="0">
                <a:solidFill>
                  <a:schemeClr val="bg1"/>
                </a:solidFill>
              </a:rPr>
              <a:t>„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6ACB4ADD-D9F4-984E-B29D-A2CF6D19E810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Form 24">
              <a:extLst>
                <a:ext uri="{FF2B5EF4-FFF2-40B4-BE49-F238E27FC236}">
                  <a16:creationId xmlns:a16="http://schemas.microsoft.com/office/drawing/2014/main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69A90A7-BF26-684E-8C8B-638053DA1234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A7D9F21A-75CF-6045-8FA1-C4F4E21B699C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6" name="Freihandform 35">
              <a:extLst>
                <a:ext uri="{FF2B5EF4-FFF2-40B4-BE49-F238E27FC236}">
                  <a16:creationId xmlns:a16="http://schemas.microsoft.com/office/drawing/2014/main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38" name="Bildplatzhalter 25">
            <a:extLst>
              <a:ext uri="{FF2B5EF4-FFF2-40B4-BE49-F238E27FC236}">
                <a16:creationId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61" name="Titel 1">
            <a:extLst>
              <a:ext uri="{FF2B5EF4-FFF2-40B4-BE49-F238E27FC236}">
                <a16:creationId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de-DE" noProof="0" dirty="0"/>
          </a:p>
        </p:txBody>
      </p: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Bildplatzhalter 25">
            <a:extLst>
              <a:ext uri="{FF2B5EF4-FFF2-40B4-BE49-F238E27FC236}">
                <a16:creationId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72" name="Textplatzhalter 29">
            <a:extLst>
              <a:ext uri="{FF2B5EF4-FFF2-40B4-BE49-F238E27FC236}">
                <a16:creationId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3" name="Textplatzhalter 29">
            <a:extLst>
              <a:ext uri="{FF2B5EF4-FFF2-40B4-BE49-F238E27FC236}">
                <a16:creationId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4" name="Textplatzhalter 29">
            <a:extLst>
              <a:ext uri="{FF2B5EF4-FFF2-40B4-BE49-F238E27FC236}">
                <a16:creationId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5" name="Textplatzhalter 29">
            <a:extLst>
              <a:ext uri="{FF2B5EF4-FFF2-40B4-BE49-F238E27FC236}">
                <a16:creationId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6" name="Textplatzhalter 29">
            <a:extLst>
              <a:ext uri="{FF2B5EF4-FFF2-40B4-BE49-F238E27FC236}">
                <a16:creationId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7" name="Textplatzhalter 29">
            <a:extLst>
              <a:ext uri="{FF2B5EF4-FFF2-40B4-BE49-F238E27FC236}">
                <a16:creationId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8" name="Textplatzhalter 29">
            <a:extLst>
              <a:ext uri="{FF2B5EF4-FFF2-40B4-BE49-F238E27FC236}">
                <a16:creationId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9" name="Textplatzhalter 29">
            <a:extLst>
              <a:ext uri="{FF2B5EF4-FFF2-40B4-BE49-F238E27FC236}">
                <a16:creationId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FD0B2D5-B3C2-D847-A220-86CB6A37E418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Form 24">
              <a:extLst>
                <a:ext uri="{FF2B5EF4-FFF2-40B4-BE49-F238E27FC236}">
                  <a16:creationId xmlns:a16="http://schemas.microsoft.com/office/drawing/2014/main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29" name="Freihandform 28">
              <a:extLst>
                <a:ext uri="{FF2B5EF4-FFF2-40B4-BE49-F238E27FC236}">
                  <a16:creationId xmlns:a16="http://schemas.microsoft.com/office/drawing/2014/main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0" name="Freihandform 29">
              <a:extLst>
                <a:ext uri="{FF2B5EF4-FFF2-40B4-BE49-F238E27FC236}">
                  <a16:creationId xmlns:a16="http://schemas.microsoft.com/office/drawing/2014/main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1" name="Freihandform 30">
              <a:extLst>
                <a:ext uri="{FF2B5EF4-FFF2-40B4-BE49-F238E27FC236}">
                  <a16:creationId xmlns:a16="http://schemas.microsoft.com/office/drawing/2014/main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  <p:sp>
          <p:nvSpPr>
            <p:cNvPr id="32" name="Freihandform 31">
              <a:extLst>
                <a:ext uri="{FF2B5EF4-FFF2-40B4-BE49-F238E27FC236}">
                  <a16:creationId xmlns:a16="http://schemas.microsoft.com/office/drawing/2014/main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de-DE" noProof="0" dirty="0"/>
            </a:p>
          </p:txBody>
        </p:sp>
      </p:grpSp>
      <p:sp>
        <p:nvSpPr>
          <p:cNvPr id="66" name="Bildplatzhalter 25">
            <a:extLst>
              <a:ext uri="{FF2B5EF4-FFF2-40B4-BE49-F238E27FC236}">
                <a16:creationId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69" name="Bildplatzhalter 25">
            <a:extLst>
              <a:ext uri="{FF2B5EF4-FFF2-40B4-BE49-F238E27FC236}">
                <a16:creationId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 dirty="0"/>
              <a:t>Click icon to add picture</a:t>
            </a:r>
            <a:endParaRPr lang="de-DE" noProof="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ED89364-B1CB-4E72-A6BB-95A34B50661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 rtlCol="0"/>
          <a:lstStyle/>
          <a:p>
            <a:pPr rtl="0"/>
            <a:fld id="{A893C4B3-1B94-4111-92B2-E61B4DBE9C0B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09328F-B310-4BF3-883E-BA9A39676AF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192EF2-9336-43EF-A365-1F54000F7D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achs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el 1">
            <a:extLst>
              <a:ext uri="{FF2B5EF4-FFF2-40B4-BE49-F238E27FC236}">
                <a16:creationId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Zum Bearbeiten klicken </a:t>
            </a:r>
          </a:p>
        </p:txBody>
      </p:sp>
      <p:sp>
        <p:nvSpPr>
          <p:cNvPr id="96" name="Textplatzhalter 29">
            <a:extLst>
              <a:ext uri="{FF2B5EF4-FFF2-40B4-BE49-F238E27FC236}">
                <a16:creationId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sp>
        <p:nvSpPr>
          <p:cNvPr id="97" name="Textplatzhalter 29">
            <a:extLst>
              <a:ext uri="{FF2B5EF4-FFF2-40B4-BE49-F238E27FC236}">
                <a16:creationId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sp>
        <p:nvSpPr>
          <p:cNvPr id="102" name="Textplatzhalter 29">
            <a:extLst>
              <a:ext uri="{FF2B5EF4-FFF2-40B4-BE49-F238E27FC236}">
                <a16:creationId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sp>
        <p:nvSpPr>
          <p:cNvPr id="103" name="Textplatzhalter 29">
            <a:extLst>
              <a:ext uri="{FF2B5EF4-FFF2-40B4-BE49-F238E27FC236}">
                <a16:creationId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de-DE" noProof="0"/>
              <a:t>Zum Bearbeiten klicken </a:t>
            </a:r>
          </a:p>
        </p:txBody>
      </p:sp>
      <p:sp>
        <p:nvSpPr>
          <p:cNvPr id="106" name="Textplatzhalter 29">
            <a:extLst>
              <a:ext uri="{FF2B5EF4-FFF2-40B4-BE49-F238E27FC236}">
                <a16:creationId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sp>
        <p:nvSpPr>
          <p:cNvPr id="107" name="Textplatzhalter 29">
            <a:extLst>
              <a:ext uri="{FF2B5EF4-FFF2-40B4-BE49-F238E27FC236}">
                <a16:creationId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de-DE" noProof="0"/>
              <a:t>Zum Bearbeiten klicken </a:t>
            </a:r>
          </a:p>
        </p:txBody>
      </p:sp>
      <p:sp>
        <p:nvSpPr>
          <p:cNvPr id="108" name="Textplatzhalter 29">
            <a:extLst>
              <a:ext uri="{FF2B5EF4-FFF2-40B4-BE49-F238E27FC236}">
                <a16:creationId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sp>
        <p:nvSpPr>
          <p:cNvPr id="109" name="Textplatzhalter 29">
            <a:extLst>
              <a:ext uri="{FF2B5EF4-FFF2-40B4-BE49-F238E27FC236}">
                <a16:creationId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de-DE" noProof="0"/>
              <a:t>Zum Bearbeiten klicken 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43">
            <a:extLst>
              <a:ext uri="{FF2B5EF4-FFF2-40B4-BE49-F238E27FC236}">
                <a16:creationId xmlns:a16="http://schemas.microsoft.com/office/drawing/2014/main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1DC2552-C347-4C3D-8C92-4A6981227C0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 rtlCol="0"/>
          <a:lstStyle/>
          <a:p>
            <a:pPr rtl="0"/>
            <a:fld id="{688B1A89-CAFF-404F-B462-159D96DD2862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5B7C35C-F3E4-4522-8711-16E4F9052C2C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 rtlCol="0"/>
          <a:lstStyle/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4D6BAD-56F4-42F1-A2B3-FDB73364FD40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2" name="Titelplatzhalt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0" name="Datumsplatzhalt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31D3D4F0-4E9C-4CC0-8C02-6ECD15887F30}" type="datetime4">
              <a:rPr lang="de-DE" noProof="0" smtClean="0">
                <a:latin typeface="+mn-lt"/>
              </a:rPr>
              <a:t>20. November 2023</a:t>
            </a:fld>
            <a:endParaRPr lang="de-DE" noProof="0" dirty="0">
              <a:latin typeface="+mn-lt"/>
            </a:endParaRPr>
          </a:p>
        </p:txBody>
      </p:sp>
      <p:sp>
        <p:nvSpPr>
          <p:cNvPr id="31" name="Fußzeilenplatzhalter 4">
            <a:extLst>
              <a:ext uri="{FF2B5EF4-FFF2-40B4-BE49-F238E27FC236}">
                <a16:creationId xmlns:a16="http://schemas.microsoft.com/office/drawing/2014/main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 noProof="0" dirty="0"/>
              <a:t>Jahresbericht</a:t>
            </a:r>
            <a:endParaRPr lang="de-DE" b="0" noProof="0" dirty="0"/>
          </a:p>
        </p:txBody>
      </p:sp>
      <p:sp>
        <p:nvSpPr>
          <p:cNvPr id="32" name="Foliennummernplatzhalt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de-DE" noProof="0" smtClean="0"/>
              <a:pPr rtl="0"/>
              <a:t>‹#›</a:t>
            </a:fld>
            <a:endParaRPr lang="de-DE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logodownload.org/credit-suisse-logo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</p:spPr>
        <p:txBody>
          <a:bodyPr rtlCol="0"/>
          <a:lstStyle/>
          <a:p>
            <a:pPr rtl="0"/>
            <a:r>
              <a:rPr lang="en-CH" b="0" dirty="0">
                <a:latin typeface="Bahnschrift Light SemiCondensed" panose="020B0502040204020203" pitchFamily="34" charset="0"/>
              </a:rPr>
              <a:t>Credit Suisse</a:t>
            </a:r>
            <a:endParaRPr lang="de-DE" b="0" dirty="0">
              <a:latin typeface="Bahnschrift Light SemiCondensed" panose="020B0502040204020203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8E61D8-31A3-2D45-8E25-CBE846E26E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4" y="4330097"/>
            <a:ext cx="5491570" cy="953337"/>
          </a:xfrm>
        </p:spPr>
        <p:txBody>
          <a:bodyPr rtlCol="0"/>
          <a:lstStyle/>
          <a:p>
            <a:pPr rtl="0"/>
            <a:endParaRPr lang="de-DE" sz="2000" dirty="0">
              <a:latin typeface="Bahnschrift SemiCondensed" panose="020B0502040204020203" pitchFamily="34" charset="0"/>
            </a:endParaRPr>
          </a:p>
          <a:p>
            <a:pPr rtl="0"/>
            <a:endParaRPr lang="en-CH" sz="2000" dirty="0">
              <a:latin typeface="Bahnschrift SemiCondensed" panose="020B0502040204020203" pitchFamily="34" charset="0"/>
            </a:endParaRPr>
          </a:p>
          <a:p>
            <a:pPr rtl="0"/>
            <a:r>
              <a:rPr lang="en-CH" sz="2000" dirty="0">
                <a:latin typeface="Bahnschrift SemiCondensed" panose="020B0502040204020203" pitchFamily="34" charset="0"/>
              </a:rPr>
              <a:t>20</a:t>
            </a:r>
            <a:r>
              <a:rPr lang="de-DE" sz="2000" dirty="0">
                <a:latin typeface="Bahnschrift SemiCondensed" panose="020B0502040204020203" pitchFamily="34" charset="0"/>
              </a:rPr>
              <a:t>. </a:t>
            </a:r>
            <a:r>
              <a:rPr lang="en-CH" sz="2000" dirty="0">
                <a:latin typeface="Bahnschrift SemiCondensed" panose="020B0502040204020203" pitchFamily="34" charset="0"/>
              </a:rPr>
              <a:t>November</a:t>
            </a:r>
            <a:r>
              <a:rPr lang="de-DE" sz="2000" dirty="0">
                <a:latin typeface="Bahnschrift SemiCondensed" panose="020B0502040204020203" pitchFamily="34" charset="0"/>
              </a:rPr>
              <a:t> 20</a:t>
            </a:r>
            <a:r>
              <a:rPr lang="en-CH" sz="2000" dirty="0">
                <a:latin typeface="Bahnschrift SemiCondensed" panose="020B0502040204020203" pitchFamily="34" charset="0"/>
              </a:rPr>
              <a:t>23</a:t>
            </a:r>
            <a:r>
              <a:rPr lang="de-DE" sz="2000" dirty="0">
                <a:latin typeface="Bahnschrift SemiCondensed" panose="020B0502040204020203" pitchFamily="34" charset="0"/>
              </a:rPr>
              <a:t> </a:t>
            </a:r>
          </a:p>
          <a:p>
            <a:pPr rtl="0"/>
            <a:endParaRPr lang="de-DE" sz="20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50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777311-04C6-F4B8-5495-B9E8ABF53DB3}"/>
              </a:ext>
            </a:extLst>
          </p:cNvPr>
          <p:cNvSpPr txBox="1"/>
          <p:nvPr/>
        </p:nvSpPr>
        <p:spPr>
          <a:xfrm>
            <a:off x="6297282" y="685193"/>
            <a:ext cx="423705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Demographische 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Kennnummern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Bankdaten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Onlinedaten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Werturteile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Gesundhe</a:t>
            </a:r>
            <a:r>
              <a:rPr lang="en-CH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tsinformationen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Sexuelle Orientierung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Politische &amp; Religiöse Einstellungen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Biometrische 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Genetische 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Strafrechtliche Daten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Sozialhilfe Daten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07F14-D5D4-396C-FE44-6843C257A930}"/>
              </a:ext>
            </a:extLst>
          </p:cNvPr>
          <p:cNvSpPr txBox="1"/>
          <p:nvPr/>
        </p:nvSpPr>
        <p:spPr>
          <a:xfrm>
            <a:off x="6297282" y="4485736"/>
            <a:ext cx="3651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Datenschutzgrundverordnung</a:t>
            </a:r>
            <a:r>
              <a:rPr lang="en-CH" dirty="0">
                <a:solidFill>
                  <a:schemeClr val="bg1"/>
                </a:solidFill>
              </a:rPr>
              <a:t> DSGV </a:t>
            </a:r>
            <a:r>
              <a:rPr lang="de-DE" dirty="0">
                <a:solidFill>
                  <a:schemeClr val="bg1"/>
                </a:solidFill>
              </a:rPr>
              <a:t>definiert die Datengesetzte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209F4-8145-E04D-60CE-E5A695635AFE}"/>
              </a:ext>
            </a:extLst>
          </p:cNvPr>
          <p:cNvSpPr txBox="1"/>
          <p:nvPr/>
        </p:nvSpPr>
        <p:spPr>
          <a:xfrm>
            <a:off x="1657661" y="685193"/>
            <a:ext cx="4718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Erkundige dich über die Kategorien von schutzwürdigen Daten und wer diese definiert (CH / EU)</a:t>
            </a:r>
            <a:endParaRPr lang="de-D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8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176" y="3349694"/>
            <a:ext cx="4572001" cy="2795232"/>
          </a:xfrm>
        </p:spPr>
        <p:txBody>
          <a:bodyPr rtlCol="0"/>
          <a:lstStyle/>
          <a:p>
            <a:pPr>
              <a:spcBef>
                <a:spcPts val="0"/>
              </a:spcBef>
            </a:pPr>
            <a:r>
              <a:rPr lang="de-DE" sz="1800" dirty="0">
                <a:effectLst/>
                <a:latin typeface="Arial" panose="020B0604020202020204" pitchFamily="34" charset="0"/>
              </a:rPr>
              <a:t>Bei dem Vorfall wurde diese Daten Freigegeben</a:t>
            </a:r>
            <a:r>
              <a:rPr lang="en-CH" sz="1800" dirty="0">
                <a:effectLst/>
                <a:latin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de-DE" sz="1800" dirty="0">
                <a:effectLst/>
                <a:latin typeface="Arial" panose="020B0604020202020204" pitchFamily="34" charset="0"/>
              </a:rPr>
              <a:t>Kennnummern</a:t>
            </a:r>
          </a:p>
          <a:p>
            <a:pPr>
              <a:spcBef>
                <a:spcPts val="0"/>
              </a:spcBef>
            </a:pPr>
            <a:r>
              <a:rPr lang="de-DE" sz="1800" dirty="0">
                <a:effectLst/>
                <a:latin typeface="Arial" panose="020B0604020202020204" pitchFamily="34" charset="0"/>
              </a:rPr>
              <a:t>Bankdaten</a:t>
            </a:r>
          </a:p>
          <a:p>
            <a:pPr>
              <a:spcBef>
                <a:spcPts val="0"/>
              </a:spcBef>
            </a:pPr>
            <a:r>
              <a:rPr lang="de-DE" sz="1800" dirty="0">
                <a:effectLst/>
                <a:latin typeface="Arial" panose="020B0604020202020204" pitchFamily="34" charset="0"/>
              </a:rPr>
              <a:t>Onlinedaten</a:t>
            </a:r>
          </a:p>
          <a:p>
            <a:pPr>
              <a:spcBef>
                <a:spcPts val="0"/>
              </a:spcBef>
            </a:pPr>
            <a:r>
              <a:rPr lang="de-DE" sz="1800" dirty="0">
                <a:effectLst/>
                <a:latin typeface="Arial" panose="020B0604020202020204" pitchFamily="34" charset="0"/>
              </a:rPr>
              <a:t>Biometrische Daten</a:t>
            </a:r>
          </a:p>
        </p:txBody>
      </p:sp>
      <p:pic>
        <p:nvPicPr>
          <p:cNvPr id="53" name="Bildplatzhalter 52">
            <a:extLst>
              <a:ext uri="{FF2B5EF4-FFF2-40B4-BE49-F238E27FC236}">
                <a16:creationId xmlns:a16="http://schemas.microsoft.com/office/drawing/2014/main" id="{CAC9EF15-08A3-406D-9236-76A5454D5F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1B894D-4C55-E27A-F98F-4A1FA503E66F}"/>
              </a:ext>
            </a:extLst>
          </p:cNvPr>
          <p:cNvSpPr txBox="1"/>
          <p:nvPr/>
        </p:nvSpPr>
        <p:spPr>
          <a:xfrm>
            <a:off x="952499" y="1362456"/>
            <a:ext cx="94692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Analysiere deinen gefundenen Fall und kategorisiere nun die Daten.</a:t>
            </a:r>
          </a:p>
          <a:p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78EC88-FB40-17F0-BD9C-C0A1DB3502BF}"/>
              </a:ext>
            </a:extLst>
          </p:cNvPr>
          <p:cNvSpPr txBox="1"/>
          <p:nvPr/>
        </p:nvSpPr>
        <p:spPr>
          <a:xfrm>
            <a:off x="952499" y="2193453"/>
            <a:ext cx="9325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Bei der CS wurde ein langjähriger Mitarbeiter, der nicht anerkannt wurde zum Whistleblower, um extra Geld zu verdienen verschaffte er sich zutritt zum System und gab alle daten einem Medien S</a:t>
            </a:r>
            <a:r>
              <a:rPr lang="en-CH" dirty="0">
                <a:solidFill>
                  <a:schemeClr val="bg1"/>
                </a:solidFill>
              </a:rPr>
              <a:t>precher.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7728DC-195E-4A4E-AEBA-5E0D1DB03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1" y="2476500"/>
            <a:ext cx="7644519" cy="3289971"/>
          </a:xfrm>
        </p:spPr>
        <p:txBody>
          <a:bodyPr rtlCol="0">
            <a:normAutofit/>
          </a:bodyPr>
          <a:lstStyle/>
          <a:p>
            <a:pPr rtl="0"/>
            <a:r>
              <a:rPr lang="de-DE" sz="2400" dirty="0">
                <a:effectLst/>
                <a:latin typeface="Arial" panose="020B0604020202020204" pitchFamily="34" charset="0"/>
              </a:rPr>
              <a:t>Bei unserem Fall wurden beide Verletzt die Daten wurden schlecht gesichert und Persönliche Daten wurden kompromittiert.</a:t>
            </a:r>
            <a:endParaRPr lang="de-DE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A0BC16-7F90-6F2B-1BF5-94AB3CDA1EAE}"/>
              </a:ext>
            </a:extLst>
          </p:cNvPr>
          <p:cNvSpPr txBox="1"/>
          <p:nvPr/>
        </p:nvSpPr>
        <p:spPr>
          <a:xfrm>
            <a:off x="1711926" y="968158"/>
            <a:ext cx="8768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Zeige den Unterschied zwischen Datenschutz und Datensicherheit und was in deinem Fall verletzt wurde.</a:t>
            </a:r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35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6644475" cy="610863"/>
          </a:xfrm>
        </p:spPr>
        <p:txBody>
          <a:bodyPr rtlCol="0">
            <a:normAutofit fontScale="90000"/>
          </a:bodyPr>
          <a:lstStyle/>
          <a:p>
            <a:pPr rtl="0"/>
            <a:r>
              <a:rPr lang="de-DE" dirty="0"/>
              <a:t>Verbesserungen für die CS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de-DE" dirty="0"/>
              <a:t>Wir kamen auf diese Ideen</a:t>
            </a:r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906E4DF9-127F-4650-8BAA-2521A3788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3"/>
            <a:ext cx="4838700" cy="1104213"/>
          </a:xfrm>
        </p:spPr>
        <p:txBody>
          <a:bodyPr rtlCol="0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dirty="0">
                <a:effectLst/>
                <a:latin typeface="Arial" panose="020B0604020202020204" pitchFamily="34" charset="0"/>
              </a:rPr>
              <a:t>5FA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dirty="0">
                <a:effectLst/>
                <a:latin typeface="Arial" panose="020B0604020202020204" pitchFamily="34" charset="0"/>
              </a:rPr>
              <a:t>Kompliziertere Lesbarkeit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800" dirty="0">
                <a:effectLst/>
                <a:latin typeface="Arial" panose="020B0604020202020204" pitchFamily="34" charset="0"/>
              </a:rPr>
              <a:t>Abgetrenntes Netzwerk</a:t>
            </a:r>
            <a:r>
              <a:rPr lang="en-CH" sz="1800" dirty="0">
                <a:latin typeface="Arial" panose="020B0604020202020204" pitchFamily="34" charset="0"/>
              </a:rPr>
              <a:t> </a:t>
            </a:r>
            <a:r>
              <a:rPr lang="en-CH" sz="1800" dirty="0">
                <a:effectLst/>
                <a:latin typeface="Arial" panose="020B0604020202020204" pitchFamily="34" charset="0"/>
              </a:rPr>
              <a:t>(Firewall’s)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de-DE" sz="1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42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nutzerdefiniert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2233199.tgt.Office_49129363_TF78853419_Win32_OJ110714667.potx" id="{26A8DC41-7521-4E8A-BB40-82DDDF6580CB}" vid="{96196EC2-C392-482E-BF29-9BD12A62668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F21D10-BD83-491A-AAA6-945C2DB1E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EC1AB0-9704-404D-B6D3-819D938AC55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{3D5DB455-EB68-4A7B-A743-73A94F88FA42}tf78853419_win32</Template>
  <TotalTime>0</TotalTime>
  <Words>163</Words>
  <Application>Microsoft Office PowerPoint</Application>
  <PresentationFormat>Widescreen</PresentationFormat>
  <Paragraphs>36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Bahnschrift Light SemiCondensed</vt:lpstr>
      <vt:lpstr>Bahnschrift SemiCondensed</vt:lpstr>
      <vt:lpstr>Calibri</vt:lpstr>
      <vt:lpstr>Franklin Gothic Book</vt:lpstr>
      <vt:lpstr>Franklin Gothic Demi</vt:lpstr>
      <vt:lpstr>Wingdings</vt:lpstr>
      <vt:lpstr>Benutzerdefiniert</vt:lpstr>
      <vt:lpstr>Credit Suisse</vt:lpstr>
      <vt:lpstr>PowerPoint Presentation</vt:lpstr>
      <vt:lpstr>PowerPoint Presentation</vt:lpstr>
      <vt:lpstr>Bei unserem Fall wurden beide Verletzt die Daten wurden schlecht gesichert und Persönliche Daten wurden kompromittiert.</vt:lpstr>
      <vt:lpstr>Verbesserungen für die 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Suisse</dc:title>
  <dc:creator>Benicio von Felten</dc:creator>
  <cp:lastModifiedBy>Benicio von Felten</cp:lastModifiedBy>
  <cp:revision>5</cp:revision>
  <dcterms:created xsi:type="dcterms:W3CDTF">2023-11-20T13:26:13Z</dcterms:created>
  <dcterms:modified xsi:type="dcterms:W3CDTF">2023-11-20T14:25:47Z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